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73" r:id="rId4"/>
    <p:sldId id="257" r:id="rId5"/>
    <p:sldId id="258" r:id="rId6"/>
    <p:sldId id="259" r:id="rId7"/>
    <p:sldId id="260" r:id="rId8"/>
    <p:sldId id="261" r:id="rId9"/>
    <p:sldId id="262" r:id="rId10"/>
    <p:sldId id="263" r:id="rId11"/>
    <p:sldId id="264" r:id="rId12"/>
    <p:sldId id="265" r:id="rId13"/>
    <p:sldId id="266" r:id="rId14"/>
    <p:sldId id="268" r:id="rId15"/>
    <p:sldId id="269" r:id="rId16"/>
    <p:sldId id="267" r:id="rId17"/>
    <p:sldId id="270" r:id="rId18"/>
    <p:sldId id="271" r:id="rId19"/>
    <p:sldId id="284" r:id="rId20"/>
    <p:sldId id="274" r:id="rId21"/>
    <p:sldId id="282" r:id="rId22"/>
    <p:sldId id="283" r:id="rId23"/>
    <p:sldId id="281" r:id="rId24"/>
    <p:sldId id="275" r:id="rId25"/>
    <p:sldId id="286" r:id="rId26"/>
    <p:sldId id="285" r:id="rId27"/>
    <p:sldId id="277" r:id="rId28"/>
    <p:sldId id="276" r:id="rId29"/>
    <p:sldId id="278" r:id="rId30"/>
    <p:sldId id="279" r:id="rId31"/>
    <p:sldId id="28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84" y="-6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411BB09-4151-4C2D-B09E-3738C40375FE}" type="datetimeFigureOut">
              <a:rPr lang="en-US" smtClean="0"/>
              <a:t>5/28/2014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38FF890-4C61-442F-93E3-5A076DEE521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11BB09-4151-4C2D-B09E-3738C40375FE}"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FF890-4C61-442F-93E3-5A076DEE52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411BB09-4151-4C2D-B09E-3738C40375FE}" type="datetimeFigureOut">
              <a:rPr lang="en-US" smtClean="0"/>
              <a:t>5/28/2014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38FF890-4C61-442F-93E3-5A076DEE521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411BB09-4151-4C2D-B09E-3738C40375FE}" type="datetimeFigureOut">
              <a:rPr lang="en-US" smtClean="0"/>
              <a:t>5/28/2014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38FF890-4C61-442F-93E3-5A076DEE521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411BB09-4151-4C2D-B09E-3738C40375FE}" type="datetimeFigureOut">
              <a:rPr lang="en-US" smtClean="0"/>
              <a:t>5/28/2014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38FF890-4C61-442F-93E3-5A076DEE521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411BB09-4151-4C2D-B09E-3738C40375FE}" type="datetimeFigureOut">
              <a:rPr lang="en-US" smtClean="0"/>
              <a:t>5/28/2014</a:t>
            </a:fld>
            <a:endParaRPr lang="en-US"/>
          </a:p>
        </p:txBody>
      </p:sp>
      <p:sp>
        <p:nvSpPr>
          <p:cNvPr id="10" name="Slide Number Placeholder 9"/>
          <p:cNvSpPr>
            <a:spLocks noGrp="1"/>
          </p:cNvSpPr>
          <p:nvPr>
            <p:ph type="sldNum" sz="quarter" idx="16"/>
          </p:nvPr>
        </p:nvSpPr>
        <p:spPr/>
        <p:txBody>
          <a:bodyPr rtlCol="0"/>
          <a:lstStyle/>
          <a:p>
            <a:fld id="{838FF890-4C61-442F-93E3-5A076DEE521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411BB09-4151-4C2D-B09E-3738C40375FE}" type="datetimeFigureOut">
              <a:rPr lang="en-US" smtClean="0"/>
              <a:t>5/28/2014</a:t>
            </a:fld>
            <a:endParaRPr lang="en-US"/>
          </a:p>
        </p:txBody>
      </p:sp>
      <p:sp>
        <p:nvSpPr>
          <p:cNvPr id="12" name="Slide Number Placeholder 11"/>
          <p:cNvSpPr>
            <a:spLocks noGrp="1"/>
          </p:cNvSpPr>
          <p:nvPr>
            <p:ph type="sldNum" sz="quarter" idx="16"/>
          </p:nvPr>
        </p:nvSpPr>
        <p:spPr/>
        <p:txBody>
          <a:bodyPr rtlCol="0"/>
          <a:lstStyle/>
          <a:p>
            <a:fld id="{838FF890-4C61-442F-93E3-5A076DEE521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11BB09-4151-4C2D-B09E-3738C40375FE}" type="datetimeFigureOut">
              <a:rPr lang="en-US" smtClean="0"/>
              <a:t>5/28/2014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38FF890-4C61-442F-93E3-5A076DEE52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1BB09-4151-4C2D-B09E-3738C40375FE}" type="datetimeFigureOut">
              <a:rPr lang="en-US" smtClean="0"/>
              <a:t>5/28/2014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38FF890-4C61-442F-93E3-5A076DEE52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411BB09-4151-4C2D-B09E-3738C40375FE}" type="datetimeFigureOut">
              <a:rPr lang="en-US" smtClean="0"/>
              <a:t>5/28/2014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38FF890-4C61-442F-93E3-5A076DEE521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411BB09-4151-4C2D-B09E-3738C40375FE}" type="datetimeFigureOut">
              <a:rPr lang="en-US" smtClean="0"/>
              <a:t>5/28/2014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38FF890-4C61-442F-93E3-5A076DEE5217}"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411BB09-4151-4C2D-B09E-3738C40375FE}" type="datetimeFigureOut">
              <a:rPr lang="en-US" smtClean="0"/>
              <a:t>5/28/2014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38FF890-4C61-442F-93E3-5A076DEE521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HeFMyrWlZ68"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6872" y="478619"/>
            <a:ext cx="3196166" cy="2768871"/>
          </a:xfrm>
          <a:prstGeom prst="rect">
            <a:avLst/>
          </a:prstGeom>
        </p:spPr>
      </p:pic>
      <p:sp>
        <p:nvSpPr>
          <p:cNvPr id="2" name="Title 1"/>
          <p:cNvSpPr>
            <a:spLocks noGrp="1"/>
          </p:cNvSpPr>
          <p:nvPr>
            <p:ph type="ctrTitle"/>
          </p:nvPr>
        </p:nvSpPr>
        <p:spPr>
          <a:xfrm>
            <a:off x="685800" y="4038600"/>
            <a:ext cx="8153400" cy="1828800"/>
          </a:xfrm>
        </p:spPr>
        <p:txBody>
          <a:bodyPr>
            <a:normAutofit fontScale="90000"/>
          </a:bodyPr>
          <a:lstStyle/>
          <a:p>
            <a:r>
              <a:rPr lang="en-US" dirty="0" smtClean="0"/>
              <a:t>the Vietnam War Period,  Social Protest, and </a:t>
            </a:r>
            <a:r>
              <a:rPr lang="en-US" i="1" u="sng" dirty="0" smtClean="0"/>
              <a:t>Where the Hell </a:t>
            </a:r>
            <a:r>
              <a:rPr lang="en-US" dirty="0" smtClean="0"/>
              <a:t>Richard Nixon came from…</a:t>
            </a:r>
            <a:br>
              <a:rPr lang="en-US" dirty="0" smtClean="0"/>
            </a:br>
            <a:r>
              <a:rPr lang="en-US" dirty="0" smtClean="0"/>
              <a:t>1964 - 1971</a:t>
            </a:r>
            <a:endParaRPr lang="en-US" dirty="0"/>
          </a:p>
        </p:txBody>
      </p:sp>
      <p:sp>
        <p:nvSpPr>
          <p:cNvPr id="3" name="Subtitle 2"/>
          <p:cNvSpPr>
            <a:spLocks noGrp="1"/>
          </p:cNvSpPr>
          <p:nvPr>
            <p:ph type="subTitle" idx="1"/>
          </p:nvPr>
        </p:nvSpPr>
        <p:spPr/>
        <p:txBody>
          <a:bodyPr/>
          <a:lstStyle/>
          <a:p>
            <a:r>
              <a:rPr lang="en-US" dirty="0" smtClean="0"/>
              <a:t>A Sea-Change In American Politics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381000"/>
            <a:ext cx="2362200" cy="2866490"/>
          </a:xfrm>
          <a:prstGeom prst="rect">
            <a:avLst/>
          </a:prstGeom>
        </p:spPr>
      </p:pic>
      <p:sp>
        <p:nvSpPr>
          <p:cNvPr id="7" name="Right Arrow 6"/>
          <p:cNvSpPr/>
          <p:nvPr/>
        </p:nvSpPr>
        <p:spPr>
          <a:xfrm>
            <a:off x="3200400" y="1447800"/>
            <a:ext cx="26670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248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Port Huron Statement</a:t>
            </a:r>
            <a:endParaRPr lang="en-US" dirty="0"/>
          </a:p>
        </p:txBody>
      </p:sp>
      <p:sp>
        <p:nvSpPr>
          <p:cNvPr id="3" name="Text Placeholder 2"/>
          <p:cNvSpPr>
            <a:spLocks noGrp="1"/>
          </p:cNvSpPr>
          <p:nvPr>
            <p:ph type="body" idx="2"/>
          </p:nvPr>
        </p:nvSpPr>
        <p:spPr>
          <a:xfrm>
            <a:off x="76200" y="1600200"/>
            <a:ext cx="1981200" cy="5105400"/>
          </a:xfrm>
        </p:spPr>
        <p:txBody>
          <a:bodyPr/>
          <a:lstStyle/>
          <a:p>
            <a:r>
              <a:rPr lang="en-US" dirty="0" smtClean="0"/>
              <a:t>The Students for a Democratic Society were a radical on-campus group devoted to the notion of participatory democracy.  The statement became a sort of credo for the New Left.  To a large extent, the group was defined by its anti-war stance in the late 1960s.</a:t>
            </a:r>
            <a:endParaRPr lang="en-US" dirty="0"/>
          </a:p>
        </p:txBody>
      </p:sp>
      <p:sp>
        <p:nvSpPr>
          <p:cNvPr id="4" name="Content Placeholder 3"/>
          <p:cNvSpPr>
            <a:spLocks noGrp="1"/>
          </p:cNvSpPr>
          <p:nvPr>
            <p:ph sz="quarter" idx="1"/>
          </p:nvPr>
        </p:nvSpPr>
        <p:spPr>
          <a:xfrm>
            <a:off x="2133600" y="1524000"/>
            <a:ext cx="7010400" cy="5334000"/>
          </a:xfrm>
        </p:spPr>
        <p:txBody>
          <a:bodyPr>
            <a:noAutofit/>
          </a:bodyPr>
          <a:lstStyle/>
          <a:p>
            <a:pPr marL="0" indent="0">
              <a:buNone/>
            </a:pPr>
            <a:r>
              <a:rPr lang="en-US" sz="1000" dirty="0"/>
              <a:t>In a participatory democracy, the political life would be based in several root principles:</a:t>
            </a:r>
          </a:p>
          <a:p>
            <a:pPr marL="0" indent="0">
              <a:buNone/>
            </a:pPr>
            <a:r>
              <a:rPr lang="en-US" sz="1000" dirty="0"/>
              <a:t>that decision-making of basic social consequence be carried on by public groupings;</a:t>
            </a:r>
          </a:p>
          <a:p>
            <a:pPr marL="0" indent="0">
              <a:buNone/>
            </a:pPr>
            <a:r>
              <a:rPr lang="en-US" sz="1000" dirty="0"/>
              <a:t>that politics be seen positively, as the art of collectively creating an acceptable pattern of social relations;</a:t>
            </a:r>
          </a:p>
          <a:p>
            <a:pPr marL="0" indent="0">
              <a:buNone/>
            </a:pPr>
            <a:r>
              <a:rPr lang="en-US" sz="1000" dirty="0"/>
              <a:t>that politics has the function of bringing people out of isolation and into community, thus being a necessary, though not sufficient, means of finding meaning in personal life;</a:t>
            </a:r>
          </a:p>
          <a:p>
            <a:pPr marL="0" indent="0">
              <a:buNone/>
            </a:pPr>
            <a:r>
              <a:rPr lang="en-US" sz="1000" dirty="0"/>
              <a:t>that the political order should serve to clarify problems in a way instrumental to their solution; it should provide outlets for the expression of personal grievance and aspiration; opposing views should be organized so as to illuminate choices and facilities the attainment of goals; channels should be commonly available to related men to knowledge and to power so that private problems -- from bad recreation facilities to personal alienation -- are formulated as general issues.</a:t>
            </a:r>
          </a:p>
          <a:p>
            <a:pPr marL="0" indent="0">
              <a:buNone/>
            </a:pPr>
            <a:r>
              <a:rPr lang="en-US" sz="1000" dirty="0"/>
              <a:t>The economic sphere would have as its basis the principles:</a:t>
            </a:r>
          </a:p>
          <a:p>
            <a:pPr marL="0" indent="0">
              <a:buNone/>
            </a:pPr>
            <a:r>
              <a:rPr lang="en-US" sz="1000" dirty="0"/>
              <a:t>that work should involve incentives worthier than money or survival. It should be educative, not stultifying; creative, not mechanical; </a:t>
            </a:r>
            <a:r>
              <a:rPr lang="en-US" sz="1000" dirty="0" smtClean="0"/>
              <a:t>self-direct</a:t>
            </a:r>
            <a:r>
              <a:rPr lang="en-US" sz="1000" dirty="0"/>
              <a:t>, not manipulated, encouraging independence; a respect for others, a sense of dignity and a willingness to accept social responsibility, since it is this experience that has crucial influence on habits, perceptions and individual ethics;</a:t>
            </a:r>
          </a:p>
          <a:p>
            <a:pPr marL="0" indent="0">
              <a:buNone/>
            </a:pPr>
            <a:r>
              <a:rPr lang="en-US" sz="1000" dirty="0"/>
              <a:t>that the economic experience is so personally decisive that the individual must share in its full determination;</a:t>
            </a:r>
          </a:p>
          <a:p>
            <a:pPr marL="0" indent="0">
              <a:buNone/>
            </a:pPr>
            <a:r>
              <a:rPr lang="en-US" sz="1000" dirty="0"/>
              <a:t>that the economy itself is of such social importance that its major resources and means of production should be open to democratic participation and subject to democratic social regulation.</a:t>
            </a:r>
          </a:p>
          <a:p>
            <a:pPr marL="0" indent="0">
              <a:buNone/>
            </a:pPr>
            <a:r>
              <a:rPr lang="en-US" sz="1000" dirty="0"/>
              <a:t>Like the political and economic ones, major social institutions -- cultural, education, rehabilitative, and others -- should be generally organized with the well-being and dignity of man as the essential measure of success.</a:t>
            </a:r>
          </a:p>
          <a:p>
            <a:pPr marL="0" indent="0">
              <a:buNone/>
            </a:pPr>
            <a:r>
              <a:rPr lang="en-US" sz="1000" dirty="0"/>
              <a:t>In social change or interchange, we find violence to be abhorrent because it requires generally the transformation of the target, be it a human being or a community of people, into a depersonalized object of hate. It is imperative that the means of violence be abolished and the institutions -- local, national, international -- that encourage nonviolence as a condition of conflict be developed.</a:t>
            </a:r>
          </a:p>
          <a:p>
            <a:pPr marL="0" indent="0">
              <a:buNone/>
            </a:pPr>
            <a:r>
              <a:rPr lang="en-US" sz="1000" dirty="0"/>
              <a:t>These are our central values, in skeletal form. It remains vital to understand their denial or attainment in the context of the modern world</a:t>
            </a:r>
            <a:r>
              <a:rPr lang="en-US" sz="1000" dirty="0" smtClean="0"/>
              <a:t>.</a:t>
            </a:r>
            <a:r>
              <a:rPr lang="en-US" sz="1000" dirty="0"/>
              <a:t/>
            </a:r>
            <a:br>
              <a:rPr lang="en-US" sz="1000" dirty="0"/>
            </a:br>
            <a:endParaRPr lang="en-US" sz="1000" dirty="0"/>
          </a:p>
        </p:txBody>
      </p:sp>
    </p:spTree>
    <p:extLst>
      <p:ext uri="{BB962C8B-B14F-4D97-AF65-F5344CB8AC3E}">
        <p14:creationId xmlns:p14="http://schemas.microsoft.com/office/powerpoint/2010/main" val="945711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Woodstock  </a:t>
            </a:r>
            <a:endParaRPr lang="en-US" dirty="0"/>
          </a:p>
        </p:txBody>
      </p:sp>
      <p:sp>
        <p:nvSpPr>
          <p:cNvPr id="3" name="Text Placeholder 2"/>
          <p:cNvSpPr>
            <a:spLocks noGrp="1"/>
          </p:cNvSpPr>
          <p:nvPr>
            <p:ph type="body" idx="2"/>
          </p:nvPr>
        </p:nvSpPr>
        <p:spPr>
          <a:xfrm>
            <a:off x="304800" y="1752600"/>
            <a:ext cx="1905000" cy="4572000"/>
          </a:xfrm>
        </p:spPr>
        <p:txBody>
          <a:bodyPr>
            <a:normAutofit fontScale="92500" lnSpcReduction="10000"/>
          </a:bodyPr>
          <a:lstStyle/>
          <a:p>
            <a:r>
              <a:rPr lang="en-US" dirty="0" smtClean="0"/>
              <a:t>Alienated by materialism and conformity emphasized in mainstream society, the “hippie” culture of the 1960s embraced recreational drug use, Eastern religious practices, and utopian ideals to form a popular counterculture.  Woodstock was the symbol of this pop-revolution.</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905309"/>
            <a:ext cx="6400800" cy="4114181"/>
          </a:xfrm>
        </p:spPr>
      </p:pic>
    </p:spTree>
    <p:extLst>
      <p:ext uri="{BB962C8B-B14F-4D97-AF65-F5344CB8AC3E}">
        <p14:creationId xmlns:p14="http://schemas.microsoft.com/office/powerpoint/2010/main" val="4131768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Birth Control to </a:t>
            </a:r>
            <a:r>
              <a:rPr lang="en-US" i="1" dirty="0" smtClean="0"/>
              <a:t>Roe V. Wade</a:t>
            </a:r>
            <a:endParaRPr lang="en-US" i="1" dirty="0"/>
          </a:p>
        </p:txBody>
      </p:sp>
      <p:sp>
        <p:nvSpPr>
          <p:cNvPr id="3" name="Text Placeholder 2"/>
          <p:cNvSpPr>
            <a:spLocks noGrp="1"/>
          </p:cNvSpPr>
          <p:nvPr>
            <p:ph type="body" idx="2"/>
          </p:nvPr>
        </p:nvSpPr>
        <p:spPr>
          <a:xfrm>
            <a:off x="228600" y="1752600"/>
            <a:ext cx="1981200" cy="4724400"/>
          </a:xfrm>
        </p:spPr>
        <p:txBody>
          <a:bodyPr>
            <a:normAutofit fontScale="92500" lnSpcReduction="20000"/>
          </a:bodyPr>
          <a:lstStyle/>
          <a:p>
            <a:r>
              <a:rPr lang="en-US" dirty="0" smtClean="0"/>
              <a:t>The Supreme Court established a woman’s constitutional right to abortion in the landmark case of Roe V. Wade in 1973.  The case empowered women’s ability to control their own bodies – but also proved controversial.  The larger issue of the sexual revolution, which had emerged with the popularization birth control in the 1960s, still remains.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05100" y="2057400"/>
            <a:ext cx="5715000" cy="3810000"/>
          </a:xfrm>
        </p:spPr>
      </p:pic>
    </p:spTree>
    <p:extLst>
      <p:ext uri="{BB962C8B-B14F-4D97-AF65-F5344CB8AC3E}">
        <p14:creationId xmlns:p14="http://schemas.microsoft.com/office/powerpoint/2010/main" val="54379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American Indian Movement</a:t>
            </a:r>
            <a:endParaRPr lang="en-US" dirty="0"/>
          </a:p>
        </p:txBody>
      </p:sp>
      <p:sp>
        <p:nvSpPr>
          <p:cNvPr id="3" name="Text Placeholder 2"/>
          <p:cNvSpPr>
            <a:spLocks noGrp="1"/>
          </p:cNvSpPr>
          <p:nvPr>
            <p:ph type="body" idx="2"/>
          </p:nvPr>
        </p:nvSpPr>
        <p:spPr>
          <a:xfrm>
            <a:off x="228600" y="1752600"/>
            <a:ext cx="1981200" cy="4648200"/>
          </a:xfrm>
        </p:spPr>
        <p:txBody>
          <a:bodyPr>
            <a:normAutofit fontScale="92500" lnSpcReduction="10000"/>
          </a:bodyPr>
          <a:lstStyle/>
          <a:p>
            <a:r>
              <a:rPr lang="en-US" dirty="0" smtClean="0"/>
              <a:t>Emphasizing Native American pride and the need to improve living conditions on reservations and social equity, the American Indian Movement occupied both the island of Alcatraz in San Francisco Bay and the Pine Ridge Reservation of South Dakota – near the site of the Wounded Knee Massacre.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12131"/>
            <a:ext cx="6400800" cy="4300537"/>
          </a:xfrm>
        </p:spPr>
      </p:pic>
    </p:spTree>
    <p:extLst>
      <p:ext uri="{BB962C8B-B14F-4D97-AF65-F5344CB8AC3E}">
        <p14:creationId xmlns:p14="http://schemas.microsoft.com/office/powerpoint/2010/main" val="2316277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Assassinations: MLK and RFK, 1968</a:t>
            </a:r>
            <a:endParaRPr lang="en-US" dirty="0"/>
          </a:p>
        </p:txBody>
      </p:sp>
      <p:sp>
        <p:nvSpPr>
          <p:cNvPr id="3" name="Text Placeholder 2"/>
          <p:cNvSpPr>
            <a:spLocks noGrp="1"/>
          </p:cNvSpPr>
          <p:nvPr>
            <p:ph type="body" idx="2"/>
          </p:nvPr>
        </p:nvSpPr>
        <p:spPr>
          <a:xfrm>
            <a:off x="304800" y="1752600"/>
            <a:ext cx="1905000" cy="4648200"/>
          </a:xfrm>
        </p:spPr>
        <p:txBody>
          <a:bodyPr>
            <a:normAutofit fontScale="92500" lnSpcReduction="10000"/>
          </a:bodyPr>
          <a:lstStyle/>
          <a:p>
            <a:r>
              <a:rPr lang="en-US" dirty="0" smtClean="0"/>
              <a:t>The assassinations of Martin Luther King, Jr. and Robert F. Kennedy during the spring and summer of 1968 caused widespread concern across the nation that the United States was losing the ability to have rational discourse over issues as tumultuous as race and war.</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43200" y="1828800"/>
            <a:ext cx="5388922" cy="4402621"/>
          </a:xfrm>
        </p:spPr>
      </p:pic>
    </p:spTree>
    <p:extLst>
      <p:ext uri="{BB962C8B-B14F-4D97-AF65-F5344CB8AC3E}">
        <p14:creationId xmlns:p14="http://schemas.microsoft.com/office/powerpoint/2010/main" val="151992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1968 Democratic Convention</a:t>
            </a:r>
            <a:endParaRPr lang="en-US" dirty="0"/>
          </a:p>
        </p:txBody>
      </p:sp>
      <p:sp>
        <p:nvSpPr>
          <p:cNvPr id="3" name="Text Placeholder 2"/>
          <p:cNvSpPr>
            <a:spLocks noGrp="1"/>
          </p:cNvSpPr>
          <p:nvPr>
            <p:ph type="body" idx="2"/>
          </p:nvPr>
        </p:nvSpPr>
        <p:spPr>
          <a:xfrm>
            <a:off x="228600" y="1752600"/>
            <a:ext cx="1981200" cy="4648200"/>
          </a:xfrm>
        </p:spPr>
        <p:txBody>
          <a:bodyPr>
            <a:normAutofit fontScale="92500" lnSpcReduction="10000"/>
          </a:bodyPr>
          <a:lstStyle/>
          <a:p>
            <a:r>
              <a:rPr lang="en-US" dirty="0" smtClean="0"/>
              <a:t>Discontent that the anti-war candidates – Robert F. Kennedy and Eugene McCarthy had both led promising campaigns – would defer to the policies of LBJ via his vice-president Hubert Humphrey, students rioted in the streets of Chicago and Republicans captured the “Law and Order” issue.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57500" y="2162175"/>
            <a:ext cx="5410200" cy="3600450"/>
          </a:xfrm>
        </p:spPr>
      </p:pic>
    </p:spTree>
    <p:extLst>
      <p:ext uri="{BB962C8B-B14F-4D97-AF65-F5344CB8AC3E}">
        <p14:creationId xmlns:p14="http://schemas.microsoft.com/office/powerpoint/2010/main" val="2547143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Gay Pride March</a:t>
            </a:r>
            <a:endParaRPr lang="en-US" dirty="0"/>
          </a:p>
        </p:txBody>
      </p:sp>
      <p:sp>
        <p:nvSpPr>
          <p:cNvPr id="3" name="Text Placeholder 2"/>
          <p:cNvSpPr>
            <a:spLocks noGrp="1"/>
          </p:cNvSpPr>
          <p:nvPr>
            <p:ph type="body" idx="2"/>
          </p:nvPr>
        </p:nvSpPr>
        <p:spPr>
          <a:xfrm>
            <a:off x="228600" y="1752600"/>
            <a:ext cx="1981200" cy="4419600"/>
          </a:xfrm>
        </p:spPr>
        <p:txBody>
          <a:bodyPr>
            <a:normAutofit fontScale="85000" lnSpcReduction="20000"/>
          </a:bodyPr>
          <a:lstStyle/>
          <a:p>
            <a:r>
              <a:rPr lang="en-US" dirty="0" smtClean="0"/>
              <a:t>Your textbook reads, “The first gay pride parade was a daring and hasty political protest by some 200 men and women, who walked for an hour up the Avenue of the Americas in New York City in 1970… By 1999, the gay pride parade had become a six-hour party sponsored by the likes of Budweiser Beer and United Airlines and attended by First Lady Hillary Rodham Clinton and the Republican mayor of New York, Rudolph Giuliani.”</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28800"/>
            <a:ext cx="6400800" cy="4267200"/>
          </a:xfrm>
        </p:spPr>
      </p:pic>
    </p:spTree>
    <p:extLst>
      <p:ext uri="{BB962C8B-B14F-4D97-AF65-F5344CB8AC3E}">
        <p14:creationId xmlns:p14="http://schemas.microsoft.com/office/powerpoint/2010/main" val="975030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Earth Day and the Rise of Environmentalism</a:t>
            </a:r>
            <a:endParaRPr lang="en-US" dirty="0"/>
          </a:p>
        </p:txBody>
      </p:sp>
      <p:sp>
        <p:nvSpPr>
          <p:cNvPr id="3" name="Text Placeholder 2"/>
          <p:cNvSpPr>
            <a:spLocks noGrp="1"/>
          </p:cNvSpPr>
          <p:nvPr>
            <p:ph type="body" idx="2"/>
          </p:nvPr>
        </p:nvSpPr>
        <p:spPr>
          <a:xfrm>
            <a:off x="152400" y="1752600"/>
            <a:ext cx="2133600" cy="4876800"/>
          </a:xfrm>
        </p:spPr>
        <p:txBody>
          <a:bodyPr>
            <a:normAutofit fontScale="92500" lnSpcReduction="20000"/>
          </a:bodyPr>
          <a:lstStyle/>
          <a:p>
            <a:r>
              <a:rPr lang="en-US" dirty="0" smtClean="0"/>
              <a:t>April 22, 1970 was proclaimed as the first Earth Day, a holiday which has sought to publicize the many of the environmental issues which threatened the world.  Although Nixon continued the policies of his predecessor LBJ by creating the EPA to strengthen and enforce the Clean Air and Clean Water Acts, he also stated, “in a flat choice between smoke and jobs, we’re for jobs.”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14131"/>
            <a:ext cx="6400800" cy="4296537"/>
          </a:xfrm>
        </p:spPr>
      </p:pic>
    </p:spTree>
    <p:extLst>
      <p:ext uri="{BB962C8B-B14F-4D97-AF65-F5344CB8AC3E}">
        <p14:creationId xmlns:p14="http://schemas.microsoft.com/office/powerpoint/2010/main" val="2228355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Twenty-Sixth Amendment</a:t>
            </a:r>
            <a:endParaRPr lang="en-US" dirty="0"/>
          </a:p>
        </p:txBody>
      </p:sp>
      <p:sp>
        <p:nvSpPr>
          <p:cNvPr id="3" name="Text Placeholder 2"/>
          <p:cNvSpPr>
            <a:spLocks noGrp="1"/>
          </p:cNvSpPr>
          <p:nvPr>
            <p:ph type="body" idx="2"/>
          </p:nvPr>
        </p:nvSpPr>
        <p:spPr/>
        <p:txBody>
          <a:bodyPr>
            <a:normAutofit fontScale="92500" lnSpcReduction="20000"/>
          </a:bodyPr>
          <a:lstStyle/>
          <a:p>
            <a:r>
              <a:rPr lang="en-US" dirty="0" smtClean="0"/>
              <a:t>The passage of the 26</a:t>
            </a:r>
            <a:r>
              <a:rPr lang="en-US" baseline="30000" dirty="0" smtClean="0"/>
              <a:t>th</a:t>
            </a:r>
            <a:r>
              <a:rPr lang="en-US" dirty="0" smtClean="0"/>
              <a:t> Amendment lowered the voting age from twenty-one to eighteen, based mostly in the argument that since the government had the ability to conscript young men and women, they should be able to vote.</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678811" y="1752600"/>
            <a:ext cx="5767578" cy="4419600"/>
          </a:xfrm>
        </p:spPr>
      </p:pic>
    </p:spTree>
    <p:extLst>
      <p:ext uri="{BB962C8B-B14F-4D97-AF65-F5344CB8AC3E}">
        <p14:creationId xmlns:p14="http://schemas.microsoft.com/office/powerpoint/2010/main" val="639893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Ambition, Accomplishment, Paranoia, Deceit, and Shame – the Downfall of the Presidency</a:t>
            </a:r>
            <a:endParaRPr lang="en-US" dirty="0"/>
          </a:p>
        </p:txBody>
      </p:sp>
      <p:sp>
        <p:nvSpPr>
          <p:cNvPr id="5" name="Title 4"/>
          <p:cNvSpPr>
            <a:spLocks noGrp="1"/>
          </p:cNvSpPr>
          <p:nvPr>
            <p:ph type="title"/>
          </p:nvPr>
        </p:nvSpPr>
        <p:spPr/>
        <p:txBody>
          <a:bodyPr>
            <a:normAutofit fontScale="90000"/>
          </a:bodyPr>
          <a:lstStyle/>
          <a:p>
            <a:r>
              <a:rPr lang="en-US" dirty="0" smtClean="0"/>
              <a:t>Richard Nixon’s Troubled Presidency</a:t>
            </a:r>
            <a:endParaRPr lang="en-US" dirty="0"/>
          </a:p>
        </p:txBody>
      </p:sp>
    </p:spTree>
    <p:extLst>
      <p:ext uri="{BB962C8B-B14F-4D97-AF65-F5344CB8AC3E}">
        <p14:creationId xmlns:p14="http://schemas.microsoft.com/office/powerpoint/2010/main" val="2297327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Change from 1964 to 1968</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1000" y="1524000"/>
            <a:ext cx="4323130" cy="25146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0" y="3825005"/>
            <a:ext cx="4467817" cy="2598759"/>
          </a:xfrm>
          <a:prstGeom prst="rect">
            <a:avLst/>
          </a:prstGeom>
        </p:spPr>
      </p:pic>
    </p:spTree>
    <p:extLst>
      <p:ext uri="{BB962C8B-B14F-4D97-AF65-F5344CB8AC3E}">
        <p14:creationId xmlns:p14="http://schemas.microsoft.com/office/powerpoint/2010/main" val="1247129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Nixon’s Secret Plan: </a:t>
            </a:r>
            <a:r>
              <a:rPr lang="en-US" dirty="0" err="1" smtClean="0"/>
              <a:t>Vietnamization</a:t>
            </a:r>
            <a:endParaRPr lang="en-US" dirty="0"/>
          </a:p>
        </p:txBody>
      </p:sp>
      <p:sp>
        <p:nvSpPr>
          <p:cNvPr id="6" name="Content Placeholder 5"/>
          <p:cNvSpPr>
            <a:spLocks noGrp="1"/>
          </p:cNvSpPr>
          <p:nvPr>
            <p:ph sz="quarter" idx="1"/>
          </p:nvPr>
        </p:nvSpPr>
        <p:spPr>
          <a:xfrm>
            <a:off x="228600" y="1589566"/>
            <a:ext cx="4267200" cy="4963633"/>
          </a:xfrm>
        </p:spPr>
        <p:txBody>
          <a:bodyPr>
            <a:normAutofit fontScale="85000" lnSpcReduction="10000"/>
          </a:bodyPr>
          <a:lstStyle/>
          <a:p>
            <a:pPr marL="0" indent="0">
              <a:buNone/>
            </a:pPr>
            <a:r>
              <a:rPr lang="en-US" dirty="0" smtClean="0"/>
              <a:t>Nixon’s “secret plan” for peace with honor amounted to an orderly withdrawal from Vietnam.  Following the advice of Henry Kissinger, Nixon attempted to engage China in a dialogue and encourage them to control their North Vietnamese neighbors and allies.  By 1972 – four years after his election, the war still dragged on, with little prospect for victory or withdrawal on the immediate horizon. </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589087"/>
            <a:ext cx="3578606" cy="5141675"/>
          </a:xfrm>
        </p:spPr>
      </p:pic>
    </p:spTree>
    <p:extLst>
      <p:ext uri="{BB962C8B-B14F-4D97-AF65-F5344CB8AC3E}">
        <p14:creationId xmlns:p14="http://schemas.microsoft.com/office/powerpoint/2010/main" val="4029085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Bombings and Unrest at Home</a:t>
            </a:r>
            <a:endParaRPr lang="en-US" dirty="0"/>
          </a:p>
        </p:txBody>
      </p:sp>
      <p:sp>
        <p:nvSpPr>
          <p:cNvPr id="3" name="Content Placeholder 2"/>
          <p:cNvSpPr>
            <a:spLocks noGrp="1"/>
          </p:cNvSpPr>
          <p:nvPr>
            <p:ph sz="quarter" idx="1"/>
          </p:nvPr>
        </p:nvSpPr>
        <p:spPr>
          <a:xfrm>
            <a:off x="304800" y="1589566"/>
            <a:ext cx="4191000" cy="4887433"/>
          </a:xfrm>
        </p:spPr>
        <p:txBody>
          <a:bodyPr>
            <a:normAutofit fontScale="85000" lnSpcReduction="10000"/>
          </a:bodyPr>
          <a:lstStyle/>
          <a:p>
            <a:pPr marL="0" indent="0">
              <a:buNone/>
            </a:pPr>
            <a:r>
              <a:rPr lang="en-US" dirty="0" smtClean="0"/>
              <a:t>Without permission from Congress, Nixon authorized the bombing of North Vietnamese supply lines across the borders of Vietnam in Cambodia and Laos. The action, which may have been militarily justified, was clearly unconstitutional.  Student protests across America erupted, and two of them – at Kent State University and Jackson State University – ended with bloodshed. </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82180" y="1589088"/>
            <a:ext cx="3411940" cy="4572000"/>
          </a:xfrm>
        </p:spPr>
      </p:pic>
    </p:spTree>
    <p:extLst>
      <p:ext uri="{BB962C8B-B14F-4D97-AF65-F5344CB8AC3E}">
        <p14:creationId xmlns:p14="http://schemas.microsoft.com/office/powerpoint/2010/main" val="3625356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Pentagon Papers and Mistrust</a:t>
            </a:r>
            <a:endParaRPr lang="en-US" dirty="0"/>
          </a:p>
        </p:txBody>
      </p:sp>
      <p:sp>
        <p:nvSpPr>
          <p:cNvPr id="3" name="Content Placeholder 2"/>
          <p:cNvSpPr>
            <a:spLocks noGrp="1"/>
          </p:cNvSpPr>
          <p:nvPr>
            <p:ph sz="quarter" idx="1"/>
          </p:nvPr>
        </p:nvSpPr>
        <p:spPr>
          <a:xfrm>
            <a:off x="304800" y="1589566"/>
            <a:ext cx="4191000" cy="4963633"/>
          </a:xfrm>
        </p:spPr>
        <p:txBody>
          <a:bodyPr>
            <a:normAutofit fontScale="77500" lnSpcReduction="20000"/>
          </a:bodyPr>
          <a:lstStyle/>
          <a:p>
            <a:pPr marL="0" indent="0">
              <a:buNone/>
            </a:pPr>
            <a:r>
              <a:rPr lang="en-US" dirty="0" smtClean="0"/>
              <a:t>In 1971, the </a:t>
            </a:r>
            <a:r>
              <a:rPr lang="en-US" i="1" u="sng" dirty="0" smtClean="0"/>
              <a:t>New York Times</a:t>
            </a:r>
            <a:r>
              <a:rPr lang="en-US" dirty="0" smtClean="0"/>
              <a:t> was able to obtain a group of reports regarding the Vietnam War which had circulated in the Pentagon.  The “Pentagon Papers” confirmed that in Vietnam, US Soldiers were involved in rampant drug use, that fragging – or, the murder of commanders unpopular with the troops – had taken place broadly, and that massacres like My Lai had been carried out by US Marines.  The stories undermined the already flagging support for the war in the United States.  Although Nixon was not the only President implicated in the cover-up, it clearly damaged his reputation even more.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rot="519525">
            <a:off x="4730543" y="1965605"/>
            <a:ext cx="4101612" cy="3429000"/>
          </a:xfrm>
        </p:spPr>
      </p:pic>
    </p:spTree>
    <p:extLst>
      <p:ext uri="{BB962C8B-B14F-4D97-AF65-F5344CB8AC3E}">
        <p14:creationId xmlns:p14="http://schemas.microsoft.com/office/powerpoint/2010/main" val="282993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Policy of Détente </a:t>
            </a:r>
            <a:endParaRPr lang="en-US" dirty="0"/>
          </a:p>
        </p:txBody>
      </p:sp>
      <p:sp>
        <p:nvSpPr>
          <p:cNvPr id="3" name="Content Placeholder 2"/>
          <p:cNvSpPr>
            <a:spLocks noGrp="1"/>
          </p:cNvSpPr>
          <p:nvPr>
            <p:ph sz="quarter" idx="1"/>
          </p:nvPr>
        </p:nvSpPr>
        <p:spPr>
          <a:xfrm>
            <a:off x="381000" y="1600200"/>
            <a:ext cx="3581400" cy="5420834"/>
          </a:xfrm>
        </p:spPr>
        <p:txBody>
          <a:bodyPr>
            <a:normAutofit fontScale="62500" lnSpcReduction="20000"/>
          </a:bodyPr>
          <a:lstStyle/>
          <a:p>
            <a:pPr marL="0" indent="0">
              <a:buNone/>
            </a:pPr>
            <a:r>
              <a:rPr lang="en-US" dirty="0" smtClean="0"/>
              <a:t>Although it is impossible to view Nixon’s foreign policy exploits without the cloud of Vietnam hanging over the administration, we should give credit where credit is due. Nixon made rapid strides toward lessening the dangerous hostilities which existed between the United States and the Soviet Union.  Finding a willing partner in Soviet Premier Leonid Brezhnev, Nixon was able to define a new foreign policy of détente.  The pace of the arms race quickly subsided, and both nations resigned themselves to a lessening of global tensions.  The Vietnam War, to be certain, was still a sore subject, but overall, tensions between the United States and the USSR were reduced. </a:t>
            </a:r>
            <a:endParaRPr lang="en-US" dirty="0"/>
          </a:p>
        </p:txBody>
      </p:sp>
      <p:pic>
        <p:nvPicPr>
          <p:cNvPr id="9" name="Content Placeholder 8"/>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038600" y="1828800"/>
            <a:ext cx="4915930" cy="3274009"/>
          </a:xfrm>
        </p:spPr>
      </p:pic>
    </p:spTree>
    <p:extLst>
      <p:ext uri="{BB962C8B-B14F-4D97-AF65-F5344CB8AC3E}">
        <p14:creationId xmlns:p14="http://schemas.microsoft.com/office/powerpoint/2010/main" val="2486158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Nixon: SALT I</a:t>
            </a:r>
            <a:endParaRPr lang="en-US" dirty="0"/>
          </a:p>
        </p:txBody>
      </p:sp>
      <p:sp>
        <p:nvSpPr>
          <p:cNvPr id="3" name="Content Placeholder 2"/>
          <p:cNvSpPr>
            <a:spLocks noGrp="1"/>
          </p:cNvSpPr>
          <p:nvPr>
            <p:ph sz="quarter" idx="1"/>
          </p:nvPr>
        </p:nvSpPr>
        <p:spPr/>
        <p:txBody>
          <a:bodyPr>
            <a:normAutofit fontScale="85000" lnSpcReduction="10000"/>
          </a:bodyPr>
          <a:lstStyle/>
          <a:p>
            <a:pPr marL="0" indent="0">
              <a:buNone/>
            </a:pPr>
            <a:r>
              <a:rPr lang="en-US" dirty="0" smtClean="0"/>
              <a:t>The Strategic Arms Limitation Treaty was signed in May of 1972 between the United States and the Soviets.  The United States agreed to provide the USSR with much needed grain supplies during the meeting.  More importantly, the two nations agreed to end “anti-missile” sites and to limit the number of ICBMs and submarine-launched ballistic missiles. </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11942" y="1828800"/>
            <a:ext cx="3926773" cy="3723838"/>
          </a:xfrm>
        </p:spPr>
      </p:pic>
    </p:spTree>
    <p:extLst>
      <p:ext uri="{BB962C8B-B14F-4D97-AF65-F5344CB8AC3E}">
        <p14:creationId xmlns:p14="http://schemas.microsoft.com/office/powerpoint/2010/main" val="1216397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China to the United States</a:t>
            </a:r>
            <a:endParaRPr lang="en-US" dirty="0"/>
          </a:p>
        </p:txBody>
      </p:sp>
      <p:sp>
        <p:nvSpPr>
          <p:cNvPr id="3" name="Content Placeholder 2"/>
          <p:cNvSpPr>
            <a:spLocks noGrp="1"/>
          </p:cNvSpPr>
          <p:nvPr>
            <p:ph sz="quarter" idx="1"/>
          </p:nvPr>
        </p:nvSpPr>
        <p:spPr>
          <a:xfrm>
            <a:off x="381000" y="1589566"/>
            <a:ext cx="3810000" cy="4963633"/>
          </a:xfrm>
        </p:spPr>
        <p:txBody>
          <a:bodyPr>
            <a:normAutofit fontScale="77500" lnSpcReduction="20000"/>
          </a:bodyPr>
          <a:lstStyle/>
          <a:p>
            <a:pPr marL="0" indent="0">
              <a:buNone/>
            </a:pPr>
            <a:r>
              <a:rPr lang="en-US" dirty="0" smtClean="0"/>
              <a:t>By the early 1970s, the United States had discovered that tensions between the Soviet Union and the Chinese were high.  Indeed a series of bloody “border skirmishes” had taken place between the two nations, and Henry Kissinger sought to exploit the rift.  He secretly met with Chinese Premier Zhou </a:t>
            </a:r>
            <a:r>
              <a:rPr lang="en-US" dirty="0" err="1" smtClean="0"/>
              <a:t>Enlai</a:t>
            </a:r>
            <a:r>
              <a:rPr lang="en-US" dirty="0" smtClean="0"/>
              <a:t> in 1971 – orchestrating another, more significant meeting between Richard Nixon and Mao.  The following year, Nixon and Mao met in Beijing, and trade with China was soon restored.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267200" y="1981200"/>
            <a:ext cx="4363127" cy="3581400"/>
          </a:xfrm>
        </p:spPr>
      </p:pic>
    </p:spTree>
    <p:extLst>
      <p:ext uri="{BB962C8B-B14F-4D97-AF65-F5344CB8AC3E}">
        <p14:creationId xmlns:p14="http://schemas.microsoft.com/office/powerpoint/2010/main" val="1816605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Arab Oil Embargo of 1973</a:t>
            </a:r>
            <a:endParaRPr lang="en-US" dirty="0"/>
          </a:p>
        </p:txBody>
      </p:sp>
      <p:sp>
        <p:nvSpPr>
          <p:cNvPr id="3" name="Content Placeholder 2"/>
          <p:cNvSpPr>
            <a:spLocks noGrp="1"/>
          </p:cNvSpPr>
          <p:nvPr>
            <p:ph sz="quarter" idx="1"/>
          </p:nvPr>
        </p:nvSpPr>
        <p:spPr>
          <a:xfrm>
            <a:off x="228600" y="1589566"/>
            <a:ext cx="4267200" cy="5039833"/>
          </a:xfrm>
        </p:spPr>
        <p:txBody>
          <a:bodyPr>
            <a:normAutofit fontScale="70000" lnSpcReduction="20000"/>
          </a:bodyPr>
          <a:lstStyle/>
          <a:p>
            <a:r>
              <a:rPr lang="en-US" dirty="0" smtClean="0"/>
              <a:t>In 1973, war erupted again in the Middle East.  In a coordinated attack, Egypt and Syria invaded Israel, a nation which neither country would recognize – even to acknowledge the countries right to exist.  When the United States opted to resupply Israel militarily so that they could defend themselves, the Organization of Petroleum Exporting Countries responded by placing an embargo on all oil sold to the United States. This embargo caused the price of oil to spike dramatically – and led to widespread shortages in the oil supply across the United States.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0" y="1600200"/>
            <a:ext cx="3886200" cy="25908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1739">
            <a:off x="5560416" y="3519815"/>
            <a:ext cx="1997929" cy="3043237"/>
          </a:xfrm>
          <a:prstGeom prst="rect">
            <a:avLst/>
          </a:prstGeom>
        </p:spPr>
      </p:pic>
    </p:spTree>
    <p:extLst>
      <p:ext uri="{BB962C8B-B14F-4D97-AF65-F5344CB8AC3E}">
        <p14:creationId xmlns:p14="http://schemas.microsoft.com/office/powerpoint/2010/main" val="13263085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Environmentalism</a:t>
            </a:r>
            <a:endParaRPr lang="en-US" dirty="0"/>
          </a:p>
        </p:txBody>
      </p:sp>
      <p:sp>
        <p:nvSpPr>
          <p:cNvPr id="3" name="Content Placeholder 2"/>
          <p:cNvSpPr>
            <a:spLocks noGrp="1"/>
          </p:cNvSpPr>
          <p:nvPr>
            <p:ph sz="quarter" idx="1"/>
          </p:nvPr>
        </p:nvSpPr>
        <p:spPr>
          <a:xfrm>
            <a:off x="152400" y="1589566"/>
            <a:ext cx="4495800" cy="5039834"/>
          </a:xfrm>
        </p:spPr>
        <p:txBody>
          <a:bodyPr>
            <a:normAutofit fontScale="77500" lnSpcReduction="20000"/>
          </a:bodyPr>
          <a:lstStyle/>
          <a:p>
            <a:pPr marL="0" indent="0">
              <a:buNone/>
            </a:pPr>
            <a:r>
              <a:rPr lang="en-US" dirty="0" smtClean="0"/>
              <a:t>Given the hostility of the current incarnation of the Republican Party to environmentalism, it is perhaps surprising to recall that Richard Nixon was strongly in favor of protecting the environment.  The first Earth Day was held on April 22, 1970.  Popular opinion – which was shaped to some extent by Rachel Carson’s </a:t>
            </a:r>
            <a:r>
              <a:rPr lang="en-US" i="1" u="sng" dirty="0" smtClean="0"/>
              <a:t>Silent Spring</a:t>
            </a:r>
            <a:r>
              <a:rPr lang="en-US" dirty="0" smtClean="0"/>
              <a:t> (1962) – favored laws to protect the environment, and Nixon cooperated with Congress to make change.  He created the Environmental Protection Agency (EPA), then passed laws which the agency would be responsible for enforcing: The Clean Air Act, the Pure Drinking Water Act, and the Endangered Species Act.</a:t>
            </a:r>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45050" y="1969939"/>
            <a:ext cx="3886200" cy="3810297"/>
          </a:xfrm>
        </p:spPr>
      </p:pic>
    </p:spTree>
    <p:extLst>
      <p:ext uri="{BB962C8B-B14F-4D97-AF65-F5344CB8AC3E}">
        <p14:creationId xmlns:p14="http://schemas.microsoft.com/office/powerpoint/2010/main" val="32053797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Silent Majority”</a:t>
            </a:r>
            <a:endParaRPr lang="en-US" dirty="0"/>
          </a:p>
        </p:txBody>
      </p:sp>
      <p:sp>
        <p:nvSpPr>
          <p:cNvPr id="3" name="Content Placeholder 2"/>
          <p:cNvSpPr>
            <a:spLocks noGrp="1"/>
          </p:cNvSpPr>
          <p:nvPr>
            <p:ph sz="quarter" idx="1"/>
          </p:nvPr>
        </p:nvSpPr>
        <p:spPr>
          <a:xfrm>
            <a:off x="304800" y="1589566"/>
            <a:ext cx="4191000" cy="4963633"/>
          </a:xfrm>
        </p:spPr>
        <p:txBody>
          <a:bodyPr>
            <a:normAutofit fontScale="77500" lnSpcReduction="20000"/>
          </a:bodyPr>
          <a:lstStyle/>
          <a:p>
            <a:pPr marL="0" indent="0">
              <a:buNone/>
            </a:pPr>
            <a:r>
              <a:rPr lang="en-US" dirty="0" smtClean="0"/>
              <a:t>Richard Nixon postulated that there was a “silent majority” which – although less inclined to publically protest or self-advocate – had an agenda of its own.  To this end, he attempted to slow the progress of Civil Rights legislation – particularly the integration of public schools, to enforce “Law and Order” by cracking down on protesters and selecting federal judges who were “tough on crime,” and by appointing conservatives to the Supreme Court who would ultimately undermine decisions like the </a:t>
            </a:r>
            <a:r>
              <a:rPr lang="en-US" i="1" dirty="0" smtClean="0"/>
              <a:t>Brown V. Board of Education </a:t>
            </a:r>
            <a:r>
              <a:rPr lang="en-US" dirty="0" smtClean="0"/>
              <a:t>decision and affirmative action.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495800" y="2362200"/>
            <a:ext cx="4391984" cy="3657600"/>
          </a:xfrm>
        </p:spPr>
      </p:pic>
    </p:spTree>
    <p:extLst>
      <p:ext uri="{BB962C8B-B14F-4D97-AF65-F5344CB8AC3E}">
        <p14:creationId xmlns:p14="http://schemas.microsoft.com/office/powerpoint/2010/main" val="697981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half" idx="2"/>
          </p:nvPr>
        </p:nvSpPr>
        <p:spPr>
          <a:xfrm>
            <a:off x="1600200" y="5486400"/>
            <a:ext cx="7315200" cy="1371600"/>
          </a:xfrm>
        </p:spPr>
        <p:txBody>
          <a:bodyPr>
            <a:normAutofit fontScale="85000" lnSpcReduction="20000"/>
          </a:bodyPr>
          <a:lstStyle/>
          <a:p>
            <a:pPr marL="0" indent="0">
              <a:buNone/>
            </a:pPr>
            <a:r>
              <a:rPr lang="en-US" dirty="0" smtClean="0"/>
              <a:t>In the Deep South, the white population of the state almost always voted for Democratic candidates.  The Republicans were the party of Lincoln, and even 100 years after the Civil War, rare was the white voter who supported Republicans in the South.  But with Richard Nixon, this began to change.  By projecting support for states rights, attempting to slow the implementation of desegregation, and disregarding the complaints of African-American citizens in the South, Nixon was able to win several Southern States in 1968 – even with a strong candidacy from segregationist George Wallace being run against him.  </a:t>
            </a:r>
            <a:endParaRPr lang="en-US" dirty="0"/>
          </a:p>
        </p:txBody>
      </p:sp>
      <p:sp>
        <p:nvSpPr>
          <p:cNvPr id="2" name="Title 1"/>
          <p:cNvSpPr>
            <a:spLocks noGrp="1"/>
          </p:cNvSpPr>
          <p:nvPr>
            <p:ph type="title"/>
          </p:nvPr>
        </p:nvSpPr>
        <p:spPr/>
        <p:txBody>
          <a:bodyPr/>
          <a:lstStyle/>
          <a:p>
            <a:r>
              <a:rPr lang="en-US" dirty="0" smtClean="0"/>
              <a:t>Nixon: “The Southern Strategy” </a:t>
            </a:r>
            <a:endParaRPr lang="en-US" dirty="0"/>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337" b="10337"/>
          <a:stretch>
            <a:fillRect/>
          </a:stretch>
        </p:blipFill>
        <p:spPr/>
      </p:pic>
    </p:spTree>
    <p:extLst>
      <p:ext uri="{BB962C8B-B14F-4D97-AF65-F5344CB8AC3E}">
        <p14:creationId xmlns:p14="http://schemas.microsoft.com/office/powerpoint/2010/main" val="501683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Tumult, Unrest, and Reactionaries</a:t>
            </a:r>
            <a:endParaRPr lang="en-US" dirty="0"/>
          </a:p>
        </p:txBody>
      </p:sp>
      <p:sp>
        <p:nvSpPr>
          <p:cNvPr id="3" name="Content Placeholder 2"/>
          <p:cNvSpPr>
            <a:spLocks noGrp="1"/>
          </p:cNvSpPr>
          <p:nvPr>
            <p:ph sz="quarter" idx="1"/>
          </p:nvPr>
        </p:nvSpPr>
        <p:spPr/>
        <p:txBody>
          <a:bodyPr/>
          <a:lstStyle/>
          <a:p>
            <a:r>
              <a:rPr lang="en-US" dirty="0" smtClean="0"/>
              <a:t>Between 1964 and 1968, there was a dramatic change in the American electoral population.  In 1964, running for his first full term as a liberal democrat and favoring Civil Rights reform and a War on Poverty, LBJ won over 60% of the popular vote and took the Election of 1964 in a landslide.</a:t>
            </a:r>
          </a:p>
          <a:p>
            <a:r>
              <a:rPr lang="en-US" dirty="0" smtClean="0"/>
              <a:t>Four years later, Richard Nixon won election demanding “Law and Order” and claiming he had a secret plan to win “Peace with Honor” in Vietnam.</a:t>
            </a:r>
            <a:endParaRPr lang="en-US" dirty="0"/>
          </a:p>
        </p:txBody>
      </p:sp>
    </p:spTree>
    <p:extLst>
      <p:ext uri="{BB962C8B-B14F-4D97-AF65-F5344CB8AC3E}">
        <p14:creationId xmlns:p14="http://schemas.microsoft.com/office/powerpoint/2010/main" val="2672621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Nixon: CREEP and Watergate</a:t>
            </a:r>
            <a:endParaRPr lang="en-US" dirty="0"/>
          </a:p>
        </p:txBody>
      </p:sp>
      <p:sp>
        <p:nvSpPr>
          <p:cNvPr id="3" name="Content Placeholder 2"/>
          <p:cNvSpPr>
            <a:spLocks noGrp="1"/>
          </p:cNvSpPr>
          <p:nvPr>
            <p:ph sz="quarter" idx="1"/>
          </p:nvPr>
        </p:nvSpPr>
        <p:spPr>
          <a:xfrm>
            <a:off x="228600" y="1589566"/>
            <a:ext cx="4648200" cy="5039833"/>
          </a:xfrm>
        </p:spPr>
        <p:txBody>
          <a:bodyPr>
            <a:normAutofit fontScale="77500" lnSpcReduction="20000"/>
          </a:bodyPr>
          <a:lstStyle/>
          <a:p>
            <a:pPr marL="0" indent="0">
              <a:buNone/>
            </a:pPr>
            <a:r>
              <a:rPr lang="en-US" dirty="0" smtClean="0"/>
              <a:t>The Committee to Re-Elect the President was established by Nixon early in his first administration.  Nixon had a “list of enemies” whom he sought to destroy, and was deeply paranoid regarding his chances for re-election.  To this end, he hired burglars in 1972 to break into the Democratic National headquarters in Washington, D. C., and steal the secrets of the Democratic National Committee.  When the plot was discovered and a paper trail – as well as voice recordings – led directly back to the President, Nixon’s goose was cooked.  Convinced that he would be impeached and removed from office, Nixon resigned from office in 1974 – the only President ever to do so.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84941" y="1676399"/>
            <a:ext cx="3601859" cy="4649673"/>
          </a:xfrm>
        </p:spPr>
      </p:pic>
    </p:spTree>
    <p:extLst>
      <p:ext uri="{BB962C8B-B14F-4D97-AF65-F5344CB8AC3E}">
        <p14:creationId xmlns:p14="http://schemas.microsoft.com/office/powerpoint/2010/main" val="434749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Nixon: Resignation and Shame</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n-US" dirty="0" smtClean="0"/>
              <a:t>The Watergate Scandal brought greater shame to the Presidency than any previous scandal ever had.  Because Nixon’s Vice President Spiro Agnew had resigned earlier in the administration – income tax evasion – it left the nation in the hands of Gerald Ford, who was not elected at all!  He pardoned Nixon immediately upon assuming the Presidency.</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49093" y="1589088"/>
            <a:ext cx="3478113" cy="4572000"/>
          </a:xfrm>
        </p:spPr>
      </p:pic>
    </p:spTree>
    <p:extLst>
      <p:ext uri="{BB962C8B-B14F-4D97-AF65-F5344CB8AC3E}">
        <p14:creationId xmlns:p14="http://schemas.microsoft.com/office/powerpoint/2010/main" val="3286696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Great Society and the War on Poverty in America</a:t>
            </a:r>
            <a:endParaRPr lang="en-US" dirty="0"/>
          </a:p>
        </p:txBody>
      </p:sp>
      <p:sp>
        <p:nvSpPr>
          <p:cNvPr id="6" name="Text Placeholder 5"/>
          <p:cNvSpPr>
            <a:spLocks noGrp="1"/>
          </p:cNvSpPr>
          <p:nvPr>
            <p:ph type="body" idx="2"/>
          </p:nvPr>
        </p:nvSpPr>
        <p:spPr>
          <a:xfrm>
            <a:off x="152400" y="1752600"/>
            <a:ext cx="2057400" cy="4724400"/>
          </a:xfrm>
        </p:spPr>
        <p:txBody>
          <a:bodyPr>
            <a:normAutofit lnSpcReduction="10000"/>
          </a:bodyPr>
          <a:lstStyle/>
          <a:p>
            <a:r>
              <a:rPr lang="en-US" dirty="0" smtClean="0"/>
              <a:t>During his term in office, Johnson’s Great Society included these acts: </a:t>
            </a:r>
          </a:p>
          <a:p>
            <a:r>
              <a:rPr lang="en-US" dirty="0" smtClean="0"/>
              <a:t>The Civil Rights Act of 1964</a:t>
            </a:r>
          </a:p>
          <a:p>
            <a:r>
              <a:rPr lang="en-US" dirty="0" smtClean="0"/>
              <a:t>The Voting Rights Act of 1965</a:t>
            </a:r>
          </a:p>
          <a:p>
            <a:r>
              <a:rPr lang="en-US" dirty="0" smtClean="0"/>
              <a:t>Head Start </a:t>
            </a:r>
          </a:p>
          <a:p>
            <a:r>
              <a:rPr lang="en-US" dirty="0" smtClean="0"/>
              <a:t>The Jobs Corps</a:t>
            </a:r>
          </a:p>
          <a:p>
            <a:r>
              <a:rPr lang="en-US" dirty="0" smtClean="0"/>
              <a:t>Medicaid</a:t>
            </a:r>
          </a:p>
          <a:p>
            <a:r>
              <a:rPr lang="en-US" dirty="0" smtClean="0"/>
              <a:t>Medicare</a:t>
            </a:r>
          </a:p>
        </p:txBody>
      </p:sp>
      <p:pic>
        <p:nvPicPr>
          <p:cNvPr id="7" name="Content Placeholder 6"/>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286000" y="1676400"/>
            <a:ext cx="6596396" cy="4419600"/>
          </a:xfrm>
        </p:spPr>
      </p:pic>
    </p:spTree>
    <p:extLst>
      <p:ext uri="{BB962C8B-B14F-4D97-AF65-F5344CB8AC3E}">
        <p14:creationId xmlns:p14="http://schemas.microsoft.com/office/powerpoint/2010/main" val="3895176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Gulf of Tonkin Resolution</a:t>
            </a:r>
            <a:endParaRPr lang="en-US" dirty="0"/>
          </a:p>
        </p:txBody>
      </p:sp>
      <p:sp>
        <p:nvSpPr>
          <p:cNvPr id="3" name="Text Placeholder 2"/>
          <p:cNvSpPr>
            <a:spLocks noGrp="1"/>
          </p:cNvSpPr>
          <p:nvPr>
            <p:ph type="body" idx="2"/>
          </p:nvPr>
        </p:nvSpPr>
        <p:spPr>
          <a:xfrm>
            <a:off x="228600" y="1752600"/>
            <a:ext cx="1981200" cy="4800600"/>
          </a:xfrm>
        </p:spPr>
        <p:txBody>
          <a:bodyPr>
            <a:normAutofit fontScale="92500" lnSpcReduction="10000"/>
          </a:bodyPr>
          <a:lstStyle/>
          <a:p>
            <a:r>
              <a:rPr lang="en-US" dirty="0" smtClean="0"/>
              <a:t>The Gulf of Tonkin Resolution was responsible for the conduct of the war in Vietnam.  It also fundamentally changed the manner in which Americans went to war – granting powers to the President as Commander in Chief previously considered usurpations under the Constitution - and it created the “credibility gap.”</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362200" y="1905000"/>
            <a:ext cx="6317673" cy="3810000"/>
          </a:xfrm>
        </p:spPr>
      </p:pic>
    </p:spTree>
    <p:extLst>
      <p:ext uri="{BB962C8B-B14F-4D97-AF65-F5344CB8AC3E}">
        <p14:creationId xmlns:p14="http://schemas.microsoft.com/office/powerpoint/2010/main" val="4232295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My Lai Massacre of 1968</a:t>
            </a:r>
            <a:endParaRPr lang="en-US" dirty="0"/>
          </a:p>
        </p:txBody>
      </p:sp>
      <p:sp>
        <p:nvSpPr>
          <p:cNvPr id="3" name="Text Placeholder 2"/>
          <p:cNvSpPr>
            <a:spLocks noGrp="1"/>
          </p:cNvSpPr>
          <p:nvPr>
            <p:ph type="body" idx="2"/>
          </p:nvPr>
        </p:nvSpPr>
        <p:spPr>
          <a:xfrm>
            <a:off x="304800" y="1752600"/>
            <a:ext cx="1905000" cy="4495800"/>
          </a:xfrm>
        </p:spPr>
        <p:txBody>
          <a:bodyPr>
            <a:normAutofit lnSpcReduction="10000"/>
          </a:bodyPr>
          <a:lstStyle/>
          <a:p>
            <a:r>
              <a:rPr lang="en-US" dirty="0" smtClean="0"/>
              <a:t>During this tragic incident, 105 soldiers led by Lieutenant William </a:t>
            </a:r>
            <a:r>
              <a:rPr lang="en-US" dirty="0" err="1" smtClean="0"/>
              <a:t>Calley</a:t>
            </a:r>
            <a:r>
              <a:rPr lang="en-US" dirty="0" smtClean="0"/>
              <a:t> executed a village they believed to be complicit in the deaths of several of their men in recent months.  Over 400 Vietnamese women, children, and elderly men were murdered.</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783976"/>
            <a:ext cx="6400800" cy="4356847"/>
          </a:xfrm>
        </p:spPr>
      </p:pic>
    </p:spTree>
    <p:extLst>
      <p:ext uri="{BB962C8B-B14F-4D97-AF65-F5344CB8AC3E}">
        <p14:creationId xmlns:p14="http://schemas.microsoft.com/office/powerpoint/2010/main" val="3120736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Tet</a:t>
            </a:r>
            <a:r>
              <a:rPr lang="en-US" dirty="0" smtClean="0"/>
              <a:t> Offensive</a:t>
            </a:r>
            <a:endParaRPr lang="en-US" dirty="0"/>
          </a:p>
        </p:txBody>
      </p:sp>
      <p:sp>
        <p:nvSpPr>
          <p:cNvPr id="3" name="Text Placeholder 2"/>
          <p:cNvSpPr>
            <a:spLocks noGrp="1"/>
          </p:cNvSpPr>
          <p:nvPr>
            <p:ph type="body" idx="2"/>
          </p:nvPr>
        </p:nvSpPr>
        <p:spPr>
          <a:xfrm>
            <a:off x="304800" y="1752600"/>
            <a:ext cx="1905000" cy="4419600"/>
          </a:xfrm>
        </p:spPr>
        <p:txBody>
          <a:bodyPr>
            <a:normAutofit fontScale="92500" lnSpcReduction="10000"/>
          </a:bodyPr>
          <a:lstStyle/>
          <a:p>
            <a:r>
              <a:rPr lang="en-US" dirty="0" smtClean="0"/>
              <a:t>After the </a:t>
            </a:r>
            <a:r>
              <a:rPr lang="en-US" dirty="0" err="1" smtClean="0"/>
              <a:t>Tet</a:t>
            </a:r>
            <a:r>
              <a:rPr lang="en-US" dirty="0" smtClean="0"/>
              <a:t> Offensive was put down by American soldiers, Walter Cronkite reported that the United States, although victorious, was “mired in a stalemate.”  Many Americans were resigned to non-victorious conclusion to the war – not unlike the conclusion in Korea.</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14600" y="2171700"/>
            <a:ext cx="6096000" cy="3581400"/>
          </a:xfrm>
        </p:spPr>
      </p:pic>
    </p:spTree>
    <p:extLst>
      <p:ext uri="{BB962C8B-B14F-4D97-AF65-F5344CB8AC3E}">
        <p14:creationId xmlns:p14="http://schemas.microsoft.com/office/powerpoint/2010/main" val="658182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Rioting in Urban Centers, 1964 - 1968</a:t>
            </a:r>
            <a:endParaRPr lang="en-US" dirty="0"/>
          </a:p>
        </p:txBody>
      </p:sp>
      <p:sp>
        <p:nvSpPr>
          <p:cNvPr id="3" name="Text Placeholder 2"/>
          <p:cNvSpPr>
            <a:spLocks noGrp="1"/>
          </p:cNvSpPr>
          <p:nvPr>
            <p:ph type="body" idx="2"/>
          </p:nvPr>
        </p:nvSpPr>
        <p:spPr>
          <a:xfrm>
            <a:off x="381000" y="1752600"/>
            <a:ext cx="1828800" cy="4343400"/>
          </a:xfrm>
        </p:spPr>
        <p:txBody>
          <a:bodyPr>
            <a:normAutofit fontScale="92500" lnSpcReduction="20000"/>
          </a:bodyPr>
          <a:lstStyle/>
          <a:p>
            <a:r>
              <a:rPr lang="en-US" dirty="0" smtClean="0"/>
              <a:t>Watts, 1965</a:t>
            </a:r>
          </a:p>
          <a:p>
            <a:r>
              <a:rPr lang="en-US" dirty="0" smtClean="0"/>
              <a:t>Detroit, 1967</a:t>
            </a:r>
          </a:p>
          <a:p>
            <a:r>
              <a:rPr lang="en-US" dirty="0" smtClean="0"/>
              <a:t>Newark, 1968</a:t>
            </a:r>
          </a:p>
          <a:p>
            <a:r>
              <a:rPr lang="en-US" dirty="0" smtClean="0"/>
              <a:t>The riots were almost all expressions of frustrations at race related crimes in major cities during the summertime.  The backlash they produced was as profound as the violence they inflicted on cities.</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38400" y="1763127"/>
            <a:ext cx="6248400" cy="4398545"/>
          </a:xfrm>
        </p:spPr>
      </p:pic>
    </p:spTree>
    <p:extLst>
      <p:ext uri="{BB962C8B-B14F-4D97-AF65-F5344CB8AC3E}">
        <p14:creationId xmlns:p14="http://schemas.microsoft.com/office/powerpoint/2010/main" val="1010958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Americans Against the War</a:t>
            </a:r>
            <a:endParaRPr lang="en-US" dirty="0"/>
          </a:p>
        </p:txBody>
      </p:sp>
      <p:sp>
        <p:nvSpPr>
          <p:cNvPr id="3" name="Text Placeholder 2"/>
          <p:cNvSpPr>
            <a:spLocks noGrp="1"/>
          </p:cNvSpPr>
          <p:nvPr>
            <p:ph type="body" idx="2"/>
          </p:nvPr>
        </p:nvSpPr>
        <p:spPr/>
        <p:txBody>
          <a:bodyPr>
            <a:normAutofit lnSpcReduction="10000"/>
          </a:bodyPr>
          <a:lstStyle/>
          <a:p>
            <a:r>
              <a:rPr lang="en-US" dirty="0" smtClean="0"/>
              <a:t>Martin Luther King, Jr. </a:t>
            </a:r>
          </a:p>
          <a:p>
            <a:endParaRPr lang="en-US" dirty="0"/>
          </a:p>
          <a:p>
            <a:r>
              <a:rPr lang="en-US" dirty="0" err="1" smtClean="0"/>
              <a:t>Stokely</a:t>
            </a:r>
            <a:r>
              <a:rPr lang="en-US" dirty="0" smtClean="0"/>
              <a:t> Carmichael</a:t>
            </a:r>
          </a:p>
          <a:p>
            <a:endParaRPr lang="en-US" dirty="0"/>
          </a:p>
          <a:p>
            <a:r>
              <a:rPr lang="en-US" dirty="0" smtClean="0"/>
              <a:t>Muhammad Ali </a:t>
            </a:r>
          </a:p>
          <a:p>
            <a:endParaRPr lang="en-US" dirty="0"/>
          </a:p>
          <a:p>
            <a:r>
              <a:rPr lang="en-US" dirty="0" smtClean="0"/>
              <a:t>The Black Panther Party</a:t>
            </a:r>
            <a:endParaRPr lang="en-US" dirty="0"/>
          </a:p>
        </p:txBody>
      </p:sp>
      <p:sp>
        <p:nvSpPr>
          <p:cNvPr id="4" name="Content Placeholder 3"/>
          <p:cNvSpPr>
            <a:spLocks noGrp="1"/>
          </p:cNvSpPr>
          <p:nvPr>
            <p:ph sz="quarter" idx="1"/>
          </p:nvPr>
        </p:nvSpPr>
        <p:spPr/>
        <p:txBody>
          <a:bodyPr>
            <a:normAutofit lnSpcReduction="10000"/>
          </a:bodyPr>
          <a:lstStyle/>
          <a:p>
            <a:r>
              <a:rPr lang="en-US" sz="1400" dirty="0" smtClean="0">
                <a:latin typeface="+mj-lt"/>
              </a:rPr>
              <a:t>“What about Vietnam?  They asked if our own nation wasn’t using massive doses of violence to bring about changes it wanted?  Their questions hit home, and I knew that I would never again raise my voice against violence of the oppressed in the ghettos without having first spoken clearly to the greatest purveyor of violence in the world today – my own government.”</a:t>
            </a:r>
          </a:p>
          <a:p>
            <a:r>
              <a:rPr lang="en-US" sz="1400" dirty="0">
                <a:latin typeface="+mj-lt"/>
              </a:rPr>
              <a:t> And you get cats like Lyndon Baines Johnson get up on TV and say, [In a drawl] "My fellow Americans, every night before I go to sleep, I ask myself what have I done to preserve peace in this country." [Audience Laughter] Yeah. And yet he talking about preserving peace and dropping bombs all over Hanoi. Bomb, bomb, bomb, bomb, bomb. And then he gets up before national TV, and he says, "Violence never accomplishes anything." Well if the honky believes it, tell him to use nonviolence in Vietnam! </a:t>
            </a:r>
            <a:br>
              <a:rPr lang="en-US" sz="1400" dirty="0">
                <a:latin typeface="+mj-lt"/>
              </a:rPr>
            </a:br>
            <a:r>
              <a:rPr lang="en-US" sz="1400" dirty="0">
                <a:latin typeface="+mj-lt"/>
              </a:rPr>
              <a:t> What they're saying is violence is OK against everybody except the white man, that's what they're saying. </a:t>
            </a:r>
            <a:r>
              <a:rPr lang="en-US" sz="1400" dirty="0" smtClean="0">
                <a:latin typeface="+mj-lt"/>
              </a:rPr>
              <a:t>And </a:t>
            </a:r>
            <a:r>
              <a:rPr lang="en-US" sz="1400" dirty="0">
                <a:latin typeface="+mj-lt"/>
              </a:rPr>
              <a:t>you ought not to get fooled by it. You ought to understand, that in the world there exists, especially in this country, a victim and executioner relationship. We are the victims, and white people are the executioners. And they have kept us down by force and by violence. And that if we are violent, it's just that we have learned well from our teachers. Thank you very much. </a:t>
            </a:r>
            <a:endParaRPr lang="en-US" sz="1400" dirty="0" smtClean="0">
              <a:latin typeface="+mj-lt"/>
            </a:endParaRPr>
          </a:p>
          <a:p>
            <a:r>
              <a:rPr lang="en-US" sz="1400" dirty="0">
                <a:hlinkClick r:id="rId2"/>
              </a:rPr>
              <a:t>http://www.youtube.com/watch?v=HeFMyrWlZ68</a:t>
            </a:r>
            <a:endParaRPr lang="en-US" sz="1400" dirty="0">
              <a:latin typeface="+mj-lt"/>
            </a:endParaRPr>
          </a:p>
        </p:txBody>
      </p:sp>
    </p:spTree>
    <p:extLst>
      <p:ext uri="{BB962C8B-B14F-4D97-AF65-F5344CB8AC3E}">
        <p14:creationId xmlns:p14="http://schemas.microsoft.com/office/powerpoint/2010/main" val="9280738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835</TotalTime>
  <Words>2631</Words>
  <Application>Microsoft Office PowerPoint</Application>
  <PresentationFormat>On-screen Show (4:3)</PresentationFormat>
  <Paragraphs>92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Median</vt:lpstr>
      <vt:lpstr>the Vietnam War Period,  Social Protest, and Where the Hell Richard Nixon came from… 1964 - 1971</vt:lpstr>
      <vt:lpstr>Sea Change from 1964 to 1968</vt:lpstr>
      <vt:lpstr>Tumult, Unrest, and Reactionaries</vt:lpstr>
      <vt:lpstr>The Great Society and the War on Poverty in America</vt:lpstr>
      <vt:lpstr>The Gulf of Tonkin Resolution</vt:lpstr>
      <vt:lpstr>The My Lai Massacre of 1968</vt:lpstr>
      <vt:lpstr>The Tet Offensive</vt:lpstr>
      <vt:lpstr>Rioting in Urban Centers, 1964 - 1968</vt:lpstr>
      <vt:lpstr>African Americans Against the War</vt:lpstr>
      <vt:lpstr>The Port Huron Statement</vt:lpstr>
      <vt:lpstr>Woodstock  </vt:lpstr>
      <vt:lpstr>From Birth Control to Roe V. Wade</vt:lpstr>
      <vt:lpstr>The American Indian Movement</vt:lpstr>
      <vt:lpstr>Assassinations: MLK and RFK, 1968</vt:lpstr>
      <vt:lpstr>The 1968 Democratic Convention</vt:lpstr>
      <vt:lpstr>The First Gay Pride March</vt:lpstr>
      <vt:lpstr>Earth Day and the Rise of Environmentalism</vt:lpstr>
      <vt:lpstr>The Twenty-Sixth Amendment</vt:lpstr>
      <vt:lpstr>Richard Nixon’s Troubled Presidency</vt:lpstr>
      <vt:lpstr>Nixon’s Secret Plan: Vietnamization</vt:lpstr>
      <vt:lpstr>The Bombings and Unrest at Home</vt:lpstr>
      <vt:lpstr>The Pentagon Papers and Mistrust</vt:lpstr>
      <vt:lpstr>The Policy of Détente </vt:lpstr>
      <vt:lpstr>Nixon: SALT I</vt:lpstr>
      <vt:lpstr>Opening China to the United States</vt:lpstr>
      <vt:lpstr>The Arab Oil Embargo of 1973</vt:lpstr>
      <vt:lpstr>Environmentalism</vt:lpstr>
      <vt:lpstr>“The Silent Majority”</vt:lpstr>
      <vt:lpstr>Nixon: “The Southern Strategy” </vt:lpstr>
      <vt:lpstr>Nixon: CREEP and Watergate</vt:lpstr>
      <vt:lpstr>Nixon: Resignation and Shame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Vietnam War Period and Social Protest: 1964 - 1971</dc:title>
  <dc:creator>Adam</dc:creator>
  <cp:lastModifiedBy>Adam Henry</cp:lastModifiedBy>
  <cp:revision>35</cp:revision>
  <dcterms:created xsi:type="dcterms:W3CDTF">2012-04-25T01:58:17Z</dcterms:created>
  <dcterms:modified xsi:type="dcterms:W3CDTF">2014-05-28T15:21:58Z</dcterms:modified>
</cp:coreProperties>
</file>